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16"/>
  </p:notesMasterIdLst>
  <p:sldIdLst>
    <p:sldId id="256" r:id="rId2"/>
    <p:sldId id="257" r:id="rId3"/>
    <p:sldId id="260" r:id="rId4"/>
    <p:sldId id="261" r:id="rId5"/>
    <p:sldId id="262" r:id="rId6"/>
    <p:sldId id="258" r:id="rId7"/>
    <p:sldId id="259" r:id="rId8"/>
    <p:sldId id="263" r:id="rId9"/>
    <p:sldId id="266" r:id="rId10"/>
    <p:sldId id="268" r:id="rId11"/>
    <p:sldId id="269" r:id="rId12"/>
    <p:sldId id="265" r:id="rId13"/>
    <p:sldId id="264"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49" autoAdjust="0"/>
  </p:normalViewPr>
  <p:slideViewPr>
    <p:cSldViewPr snapToGrid="0" snapToObjects="1">
      <p:cViewPr varScale="1">
        <p:scale>
          <a:sx n="65" d="100"/>
          <a:sy n="65" d="100"/>
        </p:scale>
        <p:origin x="-232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F1D47-1AB7-C444-BD8E-FECE152DD59E}" type="datetimeFigureOut">
              <a:rPr lang="en-US" smtClean="0"/>
              <a:pPr/>
              <a:t>6/7/2011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4FDFB-DCE0-064F-8D25-A2615B753E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4FDFB-DCE0-064F-8D25-A2615B753E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u="none" strike="noStrike" kern="1200" dirty="0" smtClean="0">
                <a:solidFill>
                  <a:schemeClr val="tx1"/>
                </a:solidFill>
                <a:latin typeface="+mn-lt"/>
                <a:ea typeface="+mn-ea"/>
                <a:cs typeface="+mn-cs"/>
              </a:rPr>
              <a:t>Develop a project plan with all phases &amp; fall back plans</a:t>
            </a:r>
          </a:p>
          <a:p>
            <a:pPr fontAlgn="base"/>
            <a:r>
              <a:rPr lang="en-US" sz="1200" b="0" i="0" u="none" strike="noStrike" kern="1200" dirty="0" smtClean="0">
                <a:solidFill>
                  <a:schemeClr val="tx1"/>
                </a:solidFill>
                <a:latin typeface="+mn-lt"/>
                <a:ea typeface="+mn-ea"/>
                <a:cs typeface="+mn-cs"/>
              </a:rPr>
              <a:t>Take time to recognize your accomplishments and celebrate them</a:t>
            </a:r>
          </a:p>
          <a:p>
            <a:pPr fontAlgn="base"/>
            <a:endParaRPr lang="en-US"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E34FDFB-DCE0-064F-8D25-A2615B753E7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1E34FDFB-DCE0-064F-8D25-A2615B753E7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smtClean="0"/>
              <a:t>Matt</a:t>
            </a:r>
            <a:endParaRPr lang="en-US" b="1"/>
          </a:p>
        </p:txBody>
      </p:sp>
      <p:sp>
        <p:nvSpPr>
          <p:cNvPr id="4" name="Slide Number Placeholder 3"/>
          <p:cNvSpPr>
            <a:spLocks noGrp="1"/>
          </p:cNvSpPr>
          <p:nvPr>
            <p:ph type="sldNum" sz="quarter" idx="10"/>
          </p:nvPr>
        </p:nvSpPr>
        <p:spPr/>
        <p:txBody>
          <a:bodyPr/>
          <a:lstStyle/>
          <a:p>
            <a:fld id="{1E34FDFB-DCE0-064F-8D25-A2615B753E7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Toby</a:t>
            </a:r>
            <a:r>
              <a:rPr lang="en-US" baseline="0" dirty="0" smtClean="0"/>
              <a:t> &amp;</a:t>
            </a:r>
            <a:r>
              <a:rPr lang="en-US" dirty="0" smtClean="0"/>
              <a:t> Henry provide the presenters with things to do outside their</a:t>
            </a:r>
            <a:r>
              <a:rPr lang="en-US" baseline="0" dirty="0" smtClean="0"/>
              <a:t> work projects.</a:t>
            </a:r>
          </a:p>
          <a:p>
            <a:r>
              <a:rPr lang="en-US" baseline="0" dirty="0" smtClean="0"/>
              <a:t>We always know people who have stray cats and dogs to give to good homes if you’re in need of a life </a:t>
            </a:r>
            <a:r>
              <a:rPr lang="en-US" baseline="0" smtClean="0"/>
              <a:t>outside work…</a:t>
            </a:r>
            <a:endParaRPr lang="en-US" dirty="0"/>
          </a:p>
        </p:txBody>
      </p:sp>
      <p:sp>
        <p:nvSpPr>
          <p:cNvPr id="4" name="Slide Number Placeholder 3"/>
          <p:cNvSpPr>
            <a:spLocks noGrp="1"/>
          </p:cNvSpPr>
          <p:nvPr>
            <p:ph type="sldNum" sz="quarter" idx="10"/>
          </p:nvPr>
        </p:nvSpPr>
        <p:spPr/>
        <p:txBody>
          <a:bodyPr/>
          <a:lstStyle/>
          <a:p>
            <a:fld id="{1E34FDFB-DCE0-064F-8D25-A2615B753E7E}"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rgbClr val="00B050"/>
                </a:solidFill>
                <a:latin typeface="+mn-lt"/>
                <a:ea typeface="+mn-ea"/>
                <a:cs typeface="+mn-cs"/>
              </a:rPr>
              <a:t>Test</a:t>
            </a:r>
            <a:r>
              <a:rPr lang="en-US" sz="1200" b="1" i="0" kern="1200" baseline="0" dirty="0" smtClean="0">
                <a:solidFill>
                  <a:srgbClr val="00B050"/>
                </a:solidFill>
                <a:latin typeface="+mn-lt"/>
                <a:ea typeface="+mn-ea"/>
                <a:cs typeface="+mn-cs"/>
              </a:rPr>
              <a:t> Server (STEP 1):</a:t>
            </a:r>
            <a:r>
              <a:rPr lang="en-US" sz="1200" b="0" i="0" kern="1200" baseline="0" dirty="0" smtClean="0">
                <a:solidFill>
                  <a:srgbClr val="00B050"/>
                </a:solidFill>
                <a:latin typeface="+mn-lt"/>
                <a:ea typeface="+mn-ea"/>
                <a:cs typeface="+mn-cs"/>
              </a:rPr>
              <a:t> </a:t>
            </a:r>
            <a:r>
              <a:rPr lang="en-US" sz="1200" b="0" i="0" u="none" strike="noStrike" kern="1200" dirty="0" smtClean="0">
                <a:solidFill>
                  <a:schemeClr val="tx1"/>
                </a:solidFill>
                <a:latin typeface="+mn-lt"/>
                <a:ea typeface="+mn-ea"/>
                <a:cs typeface="+mn-cs"/>
              </a:rPr>
              <a:t>Implement a test system for gap analysis and testing</a:t>
            </a: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sym typeface="Wingdings" pitchFamily="2" charset="2"/>
              </a:rPr>
              <a:t>G</a:t>
            </a:r>
            <a:r>
              <a:rPr lang="en-US" sz="1200" b="1" i="0" kern="1200" dirty="0" smtClean="0">
                <a:solidFill>
                  <a:schemeClr val="tx1"/>
                </a:solidFill>
                <a:latin typeface="+mn-lt"/>
                <a:ea typeface="+mn-ea"/>
                <a:cs typeface="+mn-cs"/>
              </a:rPr>
              <a:t>ap</a:t>
            </a:r>
            <a:r>
              <a:rPr lang="en-US" sz="1200" b="1" i="0" kern="1200" baseline="0" dirty="0" smtClean="0">
                <a:solidFill>
                  <a:schemeClr val="tx1"/>
                </a:solidFill>
                <a:latin typeface="+mn-lt"/>
                <a:ea typeface="+mn-ea"/>
                <a:cs typeface="+mn-cs"/>
              </a:rPr>
              <a:t> Analysis (</a:t>
            </a:r>
            <a:r>
              <a:rPr lang="en-US" sz="1200" b="1" i="0" u="none" strike="noStrike" kern="1200" dirty="0" smtClean="0">
                <a:solidFill>
                  <a:schemeClr val="tx1"/>
                </a:solidFill>
                <a:latin typeface="+mn-lt"/>
                <a:ea typeface="+mn-ea"/>
                <a:cs typeface="+mn-cs"/>
              </a:rPr>
              <a:t>STEP 2): </a:t>
            </a:r>
            <a:r>
              <a:rPr lang="en-US" sz="1200" b="0" i="0" u="none" strike="noStrike" kern="1200" dirty="0" smtClean="0">
                <a:solidFill>
                  <a:schemeClr val="tx1"/>
                </a:solidFill>
                <a:latin typeface="+mn-lt"/>
                <a:ea typeface="+mn-ea"/>
                <a:cs typeface="+mn-cs"/>
              </a:rPr>
              <a:t>Are changes to work flow needed to address what appears to be missing or is there an actual gap in functionality? Are key services you offer missing or are these options available in a different way?</a:t>
            </a: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rgbClr val="00B050"/>
                </a:solidFill>
                <a:latin typeface="+mn-lt"/>
                <a:ea typeface="+mn-ea"/>
                <a:cs typeface="+mn-cs"/>
              </a:rPr>
              <a:t>Taking </a:t>
            </a:r>
            <a:r>
              <a:rPr lang="en-US" sz="1200" b="0" i="0" u="none" strike="noStrike" kern="1200" dirty="0" smtClean="0">
                <a:solidFill>
                  <a:schemeClr val="tx1"/>
                </a:solidFill>
                <a:latin typeface="+mn-lt"/>
                <a:ea typeface="+mn-ea"/>
                <a:cs typeface="+mn-cs"/>
              </a:rPr>
              <a:t>these steps is necessary to have a solid foundation for determining your need for development and approaching that process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Likely</a:t>
            </a:r>
            <a:r>
              <a:rPr lang="en-US" sz="1200" b="0" i="0" kern="1200" baseline="0" dirty="0" smtClean="0">
                <a:solidFill>
                  <a:schemeClr val="tx1"/>
                </a:solidFill>
                <a:latin typeface="+mn-lt"/>
                <a:ea typeface="+mn-ea"/>
                <a:cs typeface="+mn-cs"/>
              </a:rPr>
              <a:t> differences to consider during gap analysis</a:t>
            </a:r>
            <a:r>
              <a:rPr lang="en-US" sz="1200" b="0" i="0" u="none" strike="noStrike" kern="1200" dirty="0" smtClean="0">
                <a:solidFill>
                  <a:schemeClr val="tx1"/>
                </a:solidFill>
                <a:latin typeface="+mn-lt"/>
                <a:ea typeface="+mn-ea"/>
                <a:cs typeface="+mn-cs"/>
              </a:rPr>
              <a:t>: Circulation policies, system permissions, reporting interfaces, selection and ordering of materials, cataloging and processing of materials, etc.</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When determining what changes (development) are needed it is important to avoid parody of your previous experiences simply because that is what you know.</a:t>
            </a:r>
            <a:endParaRPr lang="en-US" sz="1200" b="0" i="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E34FDFB-DCE0-064F-8D25-A2615B753E7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Lets write up a scope of work (what do we need, REQUIREMENTS)</a:t>
            </a:r>
            <a:r>
              <a:rPr lang="en-US" sz="1400" b="0" i="0" kern="1200" dirty="0" smtClean="0">
                <a:solidFill>
                  <a:schemeClr val="tx1"/>
                </a:solidFill>
                <a:latin typeface="+mn-lt"/>
                <a:ea typeface="+mn-ea"/>
                <a:cs typeface="+mn-cs"/>
              </a:rPr>
              <a:t/>
            </a:r>
            <a:br>
              <a:rPr lang="en-US" sz="1400" b="0" i="0" kern="1200" dirty="0" smtClean="0">
                <a:solidFill>
                  <a:schemeClr val="tx1"/>
                </a:solidFill>
                <a:latin typeface="+mn-lt"/>
                <a:ea typeface="+mn-ea"/>
                <a:cs typeface="+mn-cs"/>
              </a:rPr>
            </a:br>
            <a:r>
              <a:rPr lang="en-US" sz="1400" b="0" i="0" kern="1200" dirty="0" smtClean="0">
                <a:solidFill>
                  <a:schemeClr val="tx1"/>
                </a:solidFill>
                <a:latin typeface="+mn-lt"/>
                <a:ea typeface="+mn-ea"/>
                <a:cs typeface="+mn-cs"/>
              </a:rPr>
              <a:t/>
            </a:r>
            <a:br>
              <a:rPr lang="en-US" sz="14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You need good requirements to get a good bid on an RFP (accurate time quote), if you don’t have the ability to do this yourself then engaging a consultant/developer to help you develop thorough &amp; useful requirements. </a:t>
            </a:r>
            <a:r>
              <a:rPr lang="en-US" sz="1400" b="0" i="0" kern="1200" dirty="0" smtClean="0">
                <a:solidFill>
                  <a:schemeClr val="tx1"/>
                </a:solidFill>
                <a:latin typeface="+mn-lt"/>
                <a:ea typeface="+mn-ea"/>
                <a:cs typeface="+mn-cs"/>
              </a:rPr>
              <a:t/>
            </a:r>
            <a:br>
              <a:rPr lang="en-US" sz="1400" b="0" i="0" kern="1200" dirty="0" smtClean="0">
                <a:solidFill>
                  <a:schemeClr val="tx1"/>
                </a:solidFill>
                <a:latin typeface="+mn-lt"/>
                <a:ea typeface="+mn-ea"/>
                <a:cs typeface="+mn-cs"/>
              </a:rPr>
            </a:br>
            <a:endParaRPr lang="en-US" sz="1400" b="0" i="0"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What makes a good requirement:</a:t>
            </a:r>
            <a:endParaRPr lang="en-US" sz="1400" b="0" i="0" kern="1200" dirty="0" smtClean="0">
              <a:solidFill>
                <a:schemeClr val="tx1"/>
              </a:solidFill>
              <a:latin typeface="+mn-lt"/>
              <a:ea typeface="+mn-ea"/>
              <a:cs typeface="+mn-cs"/>
            </a:endParaRPr>
          </a:p>
          <a:p>
            <a:pPr lvl="1" fontAlgn="base"/>
            <a:r>
              <a:rPr lang="en-US" sz="1200" b="0" i="0" u="none" strike="noStrike" kern="1200" dirty="0" smtClean="0">
                <a:solidFill>
                  <a:schemeClr val="tx1"/>
                </a:solidFill>
                <a:latin typeface="+mn-lt"/>
                <a:ea typeface="+mn-ea"/>
                <a:cs typeface="+mn-cs"/>
              </a:rPr>
              <a:t>Focus on a single function</a:t>
            </a:r>
          </a:p>
          <a:p>
            <a:pPr lvl="1" fontAlgn="base"/>
            <a:r>
              <a:rPr lang="en-US" sz="1200" b="0" i="0" u="none" strike="noStrike" kern="1200" dirty="0" smtClean="0">
                <a:solidFill>
                  <a:schemeClr val="tx1"/>
                </a:solidFill>
                <a:latin typeface="+mn-lt"/>
                <a:ea typeface="+mn-ea"/>
                <a:cs typeface="+mn-cs"/>
              </a:rPr>
              <a:t>Create use cases</a:t>
            </a:r>
          </a:p>
          <a:p>
            <a:pPr lvl="1" fontAlgn="base"/>
            <a:r>
              <a:rPr lang="en-US" sz="1200" b="0" i="0" u="none" strike="noStrike" kern="1200" dirty="0" smtClean="0">
                <a:solidFill>
                  <a:schemeClr val="tx1"/>
                </a:solidFill>
                <a:latin typeface="+mn-lt"/>
                <a:ea typeface="+mn-ea"/>
                <a:cs typeface="+mn-cs"/>
              </a:rPr>
              <a:t>No edge cases (software shouldn’t</a:t>
            </a:r>
            <a:r>
              <a:rPr lang="en-US" sz="1200" b="0" i="0" u="none" strike="noStrike" kern="1200" baseline="0" dirty="0" smtClean="0">
                <a:solidFill>
                  <a:schemeClr val="tx1"/>
                </a:solidFill>
                <a:latin typeface="+mn-lt"/>
                <a:ea typeface="+mn-ea"/>
                <a:cs typeface="+mn-cs"/>
              </a:rPr>
              <a:t> be built to accommodate the rare examples)</a:t>
            </a:r>
            <a:endParaRPr lang="en-US" sz="1200" b="0" i="0" u="none" strike="noStrike" kern="1200" dirty="0" smtClean="0">
              <a:solidFill>
                <a:schemeClr val="tx1"/>
              </a:solidFill>
              <a:latin typeface="+mn-lt"/>
              <a:ea typeface="+mn-ea"/>
              <a:cs typeface="+mn-cs"/>
            </a:endParaRPr>
          </a:p>
          <a:p>
            <a:pPr lvl="1" fontAlgn="base"/>
            <a:r>
              <a:rPr lang="en-US" sz="1200" b="0" i="0" u="none" strike="noStrike" kern="1200" dirty="0" smtClean="0">
                <a:solidFill>
                  <a:schemeClr val="tx1"/>
                </a:solidFill>
                <a:latin typeface="+mn-lt"/>
                <a:ea typeface="+mn-ea"/>
                <a:cs typeface="+mn-cs"/>
              </a:rPr>
              <a:t>Specificity</a:t>
            </a:r>
          </a:p>
          <a:p>
            <a:endParaRPr lang="en-US" dirty="0"/>
          </a:p>
        </p:txBody>
      </p:sp>
      <p:sp>
        <p:nvSpPr>
          <p:cNvPr id="4" name="Slide Number Placeholder 3"/>
          <p:cNvSpPr>
            <a:spLocks noGrp="1"/>
          </p:cNvSpPr>
          <p:nvPr>
            <p:ph type="sldNum" sz="quarter" idx="10"/>
          </p:nvPr>
        </p:nvSpPr>
        <p:spPr/>
        <p:txBody>
          <a:bodyPr/>
          <a:lstStyle/>
          <a:p>
            <a:fld id="{1E34FDFB-DCE0-064F-8D25-A2615B753E7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How do you find development assistance: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Engage the community, get recommendations.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Evergreen conference (if only we all gathered in one place)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Investigate local development resources (firms, </a:t>
            </a:r>
            <a:r>
              <a:rPr lang="en-US" sz="1200" b="0" i="0" u="none" strike="noStrike" kern="1200" dirty="0" err="1" smtClean="0">
                <a:solidFill>
                  <a:schemeClr val="tx1"/>
                </a:solidFill>
                <a:latin typeface="+mn-lt"/>
                <a:ea typeface="+mn-ea"/>
                <a:cs typeface="+mn-cs"/>
              </a:rPr>
              <a:t>meetup</a:t>
            </a:r>
            <a:r>
              <a:rPr lang="en-US" sz="1200" b="0" i="0" u="none" strike="noStrike" kern="1200" dirty="0" smtClean="0">
                <a:solidFill>
                  <a:schemeClr val="tx1"/>
                </a:solidFill>
                <a:latin typeface="+mn-lt"/>
                <a:ea typeface="+mn-ea"/>
                <a:cs typeface="+mn-cs"/>
              </a:rPr>
              <a:t> groups, students, etc)</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RFP</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Hire a consultant to help look/explore options</a:t>
            </a:r>
            <a:endParaRPr lang="en-US" sz="1200" b="0" i="0" kern="1200" dirty="0" smtClean="0">
              <a:solidFill>
                <a:schemeClr val="tx1"/>
              </a:solidFill>
              <a:latin typeface="+mn-lt"/>
              <a:ea typeface="+mn-ea"/>
              <a:cs typeface="+mn-cs"/>
            </a:endParaRPr>
          </a:p>
          <a:p>
            <a:endParaRPr lang="en-US" dirty="0" smtClean="0"/>
          </a:p>
          <a:p>
            <a:r>
              <a:rPr lang="en-US" b="0" dirty="0" smtClean="0">
                <a:sym typeface="Wingdings" pitchFamily="2" charset="2"/>
              </a:rPr>
              <a:t>Community engagement,</a:t>
            </a:r>
            <a:r>
              <a:rPr lang="en-US" b="0" baseline="0" dirty="0" smtClean="0">
                <a:sym typeface="Wingdings" pitchFamily="2" charset="2"/>
              </a:rPr>
              <a:t> c</a:t>
            </a:r>
            <a:r>
              <a:rPr lang="en-US" b="0" dirty="0" smtClean="0">
                <a:sym typeface="Wingdings" pitchFamily="2" charset="2"/>
              </a:rPr>
              <a:t>onference</a:t>
            </a:r>
            <a:r>
              <a:rPr lang="en-US" b="0" baseline="0" dirty="0" smtClean="0">
                <a:sym typeface="Wingdings" pitchFamily="2" charset="2"/>
              </a:rPr>
              <a:t> examples, local resources, RFP &amp; consultation</a:t>
            </a:r>
            <a:endParaRPr lang="en-US" b="1" dirty="0"/>
          </a:p>
        </p:txBody>
      </p:sp>
      <p:sp>
        <p:nvSpPr>
          <p:cNvPr id="4" name="Slide Number Placeholder 3"/>
          <p:cNvSpPr>
            <a:spLocks noGrp="1"/>
          </p:cNvSpPr>
          <p:nvPr>
            <p:ph type="sldNum" sz="quarter" idx="10"/>
          </p:nvPr>
        </p:nvSpPr>
        <p:spPr/>
        <p:txBody>
          <a:bodyPr/>
          <a:lstStyle/>
          <a:p>
            <a:fld id="{1E34FDFB-DCE0-064F-8D25-A2615B753E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Writing a contract:</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Should include specificity, hours estimates, costs for all services (dev, documentation, consulting, training, no hidden costs), not to exceed costs, schedule of work with deliverable and milestone dates, agreement on testing and signoff process, invoicing.</a:t>
            </a:r>
            <a:endParaRPr lang="en-US" sz="1200" b="0" i="0" kern="1200" dirty="0" smtClean="0">
              <a:solidFill>
                <a:schemeClr val="tx1"/>
              </a:solidFill>
              <a:latin typeface="+mn-lt"/>
              <a:ea typeface="+mn-ea"/>
              <a:cs typeface="+mn-cs"/>
            </a:endParaRPr>
          </a:p>
          <a:p>
            <a:endParaRPr lang="en-US" dirty="0" smtClean="0"/>
          </a:p>
          <a:p>
            <a:r>
              <a:rPr lang="en-US" dirty="0" smtClean="0"/>
              <a:t>Don’t rush this part – it is the foundation of a relationship that will be very important to you.</a:t>
            </a:r>
          </a:p>
        </p:txBody>
      </p:sp>
      <p:sp>
        <p:nvSpPr>
          <p:cNvPr id="4" name="Slide Number Placeholder 3"/>
          <p:cNvSpPr>
            <a:spLocks noGrp="1"/>
          </p:cNvSpPr>
          <p:nvPr>
            <p:ph type="sldNum" sz="quarter" idx="10"/>
          </p:nvPr>
        </p:nvSpPr>
        <p:spPr/>
        <p:txBody>
          <a:bodyPr/>
          <a:lstStyle/>
          <a:p>
            <a:fld id="{1E34FDFB-DCE0-064F-8D25-A2615B753E7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4FDFB-DCE0-064F-8D25-A2615B753E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1E34FDFB-DCE0-064F-8D25-A2615B753E7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1E34FDFB-DCE0-064F-8D25-A2615B753E7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1E34FDFB-DCE0-064F-8D25-A2615B753E7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4936F0B-B4C2-5548-8169-A66FF20EE086}" type="datetimeFigureOut">
              <a:rPr lang="en-US" smtClean="0"/>
              <a:pPr/>
              <a:t>6/7/2011</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4936F0B-B4C2-5548-8169-A66FF20EE086}" type="datetimeFigureOut">
              <a:rPr lang="en-US" smtClean="0"/>
              <a:pPr/>
              <a:t>6/7/2011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AF790-4CAF-8348-AC39-75E308333F9B}"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936F0B-B4C2-5548-8169-A66FF20EE086}" type="datetimeFigureOut">
              <a:rPr lang="en-US" smtClean="0"/>
              <a:pPr/>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AF790-4CAF-8348-AC39-75E308333F9B}"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936F0B-B4C2-5548-8169-A66FF20EE086}" type="datetimeFigureOut">
              <a:rPr lang="en-US" smtClean="0"/>
              <a:pPr/>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AF790-4CAF-8348-AC39-75E308333F9B}"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936F0B-B4C2-5548-8169-A66FF20EE086}" type="datetimeFigureOut">
              <a:rPr lang="en-US" smtClean="0"/>
              <a:pPr/>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AF790-4CAF-8348-AC39-75E308333F9B}"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36F0B-B4C2-5548-8169-A66FF20EE086}" type="datetimeFigureOut">
              <a:rPr lang="en-US" smtClean="0"/>
              <a:pPr/>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AF790-4CAF-8348-AC39-75E308333F9B}"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4936F0B-B4C2-5548-8169-A66FF20EE086}" type="datetimeFigureOut">
              <a:rPr lang="en-US" smtClean="0"/>
              <a:pPr/>
              <a:t>6/7/2011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AF790-4CAF-8348-AC39-75E308333F9B}"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4936F0B-B4C2-5548-8169-A66FF20EE086}" type="datetimeFigureOut">
              <a:rPr lang="en-US" smtClean="0"/>
              <a:pPr/>
              <a:t>6/7/2011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AF790-4CAF-8348-AC39-75E308333F9B}"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4936F0B-B4C2-5548-8169-A66FF20EE086}" type="datetimeFigureOut">
              <a:rPr lang="en-US" smtClean="0"/>
              <a:pPr/>
              <a:t>6/7/2011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AF790-4CAF-8348-AC39-75E308333F9B}"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36F0B-B4C2-5548-8169-A66FF20EE086}" type="datetimeFigureOut">
              <a:rPr lang="en-US" smtClean="0"/>
              <a:pPr/>
              <a:t>6/7/2011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AF790-4CAF-8348-AC39-75E308333F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36F0B-B4C2-5548-8169-A66FF20EE086}" type="datetimeFigureOut">
              <a:rPr lang="en-US" smtClean="0"/>
              <a:pPr/>
              <a:t>6/7/2011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AF790-4CAF-8348-AC39-75E308333F9B}"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4936F0B-B4C2-5548-8169-A66FF20EE086}" type="datetimeFigureOut">
              <a:rPr lang="en-US" smtClean="0"/>
              <a:pPr/>
              <a:t>6/7/2011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AF790-4CAF-8348-AC39-75E308333F9B}"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2AF790-4CAF-8348-AC39-75E308333F9B}"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36F0B-B4C2-5548-8169-A66FF20EE086}" type="datetimeFigureOut">
              <a:rPr lang="en-US" smtClean="0"/>
              <a:pPr/>
              <a:t>6/7/2011</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Softly, Softly, </a:t>
            </a:r>
            <a:r>
              <a:rPr lang="en-US" dirty="0" err="1"/>
              <a:t>C</a:t>
            </a:r>
            <a:r>
              <a:rPr lang="en-US" dirty="0" err="1" smtClean="0"/>
              <a:t>atchee</a:t>
            </a:r>
            <a:r>
              <a:rPr lang="en-US" dirty="0" smtClean="0"/>
              <a:t> Monkey…</a:t>
            </a:r>
            <a:endParaRPr lang="en-US" dirty="0"/>
          </a:p>
        </p:txBody>
      </p:sp>
      <p:sp>
        <p:nvSpPr>
          <p:cNvPr id="3" name="Subtitle 2"/>
          <p:cNvSpPr>
            <a:spLocks noGrp="1"/>
          </p:cNvSpPr>
          <p:nvPr>
            <p:ph type="subTitle" idx="1"/>
          </p:nvPr>
        </p:nvSpPr>
        <p:spPr>
          <a:xfrm>
            <a:off x="1244037" y="3900346"/>
            <a:ext cx="6751495" cy="2500886"/>
          </a:xfrm>
        </p:spPr>
        <p:txBody>
          <a:bodyPr>
            <a:normAutofit/>
          </a:bodyPr>
          <a:lstStyle/>
          <a:p>
            <a:r>
              <a:rPr lang="en-US" sz="2571" dirty="0" smtClean="0"/>
              <a:t>Successful Development and Implementation</a:t>
            </a:r>
          </a:p>
          <a:p>
            <a:endParaRPr lang="en-US" dirty="0" smtClean="0"/>
          </a:p>
          <a:p>
            <a:r>
              <a:rPr lang="en-US" dirty="0" smtClean="0"/>
              <a:t>Matt Carlson, KCLS</a:t>
            </a:r>
          </a:p>
          <a:p>
            <a:r>
              <a:rPr lang="en-US" dirty="0" smtClean="0"/>
              <a:t>Grace Dunbar, Equinox Software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t>
            </a:r>
            <a:endParaRPr lang="en-US" dirty="0"/>
          </a:p>
        </p:txBody>
      </p:sp>
      <p:sp>
        <p:nvSpPr>
          <p:cNvPr id="3" name="Content Placeholder 2"/>
          <p:cNvSpPr>
            <a:spLocks noGrp="1"/>
          </p:cNvSpPr>
          <p:nvPr>
            <p:ph idx="1"/>
          </p:nvPr>
        </p:nvSpPr>
        <p:spPr/>
        <p:txBody>
          <a:bodyPr/>
          <a:lstStyle/>
          <a:p>
            <a:r>
              <a:rPr lang="en-US" dirty="0" smtClean="0"/>
              <a:t>Managers aren’t necessarily trainers</a:t>
            </a:r>
          </a:p>
          <a:p>
            <a:r>
              <a:rPr lang="en-US" dirty="0" smtClean="0"/>
              <a:t>Set aside mandatory time</a:t>
            </a:r>
          </a:p>
          <a:p>
            <a:r>
              <a:rPr lang="en-US" dirty="0" smtClean="0"/>
              <a:t>Structured feedback is critical</a:t>
            </a:r>
          </a:p>
          <a:p>
            <a:pPr lvl="1"/>
            <a:r>
              <a:rPr lang="en-US" dirty="0" smtClean="0"/>
              <a:t>Specificity</a:t>
            </a:r>
          </a:p>
          <a:p>
            <a:r>
              <a:rPr lang="en-US" dirty="0" smtClean="0"/>
              <a:t>Have a plan for on-going training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685800" y="3547108"/>
            <a:ext cx="7770813" cy="2939874"/>
          </a:xfrm>
        </p:spPr>
        <p:txBody>
          <a:bodyPr>
            <a:normAutofit fontScale="85000" lnSpcReduction="20000"/>
          </a:bodyPr>
          <a:lstStyle/>
          <a:p>
            <a:r>
              <a:rPr lang="en-US" dirty="0" smtClean="0"/>
              <a:t>If possible, phase in</a:t>
            </a:r>
          </a:p>
          <a:p>
            <a:r>
              <a:rPr lang="en-US" dirty="0" smtClean="0"/>
              <a:t>Have a fall back position</a:t>
            </a:r>
          </a:p>
          <a:p>
            <a:pPr lvl="1"/>
            <a:r>
              <a:rPr lang="en-US" dirty="0" smtClean="0"/>
              <a:t>Rollback to previous version, hot spare, offline mode, handwritten checkouts, smoke signals</a:t>
            </a:r>
          </a:p>
          <a:p>
            <a:r>
              <a:rPr lang="en-US" dirty="0" smtClean="0"/>
              <a:t>Data migration needs</a:t>
            </a:r>
          </a:p>
          <a:p>
            <a:r>
              <a:rPr lang="en-US" dirty="0" smtClean="0"/>
              <a:t>Change is hard</a:t>
            </a:r>
          </a:p>
          <a:p>
            <a:r>
              <a:rPr lang="en-US" dirty="0" smtClean="0"/>
              <a:t>Pat yourselves on the back</a:t>
            </a:r>
            <a:endParaRPr lang="en-US" dirty="0"/>
          </a:p>
        </p:txBody>
      </p:sp>
      <p:pic>
        <p:nvPicPr>
          <p:cNvPr id="4" name="Picture 3"/>
          <p:cNvPicPr>
            <a:picLocks noChangeAspect="1"/>
          </p:cNvPicPr>
          <p:nvPr/>
        </p:nvPicPr>
        <p:blipFill>
          <a:blip r:embed="rId3"/>
          <a:srcRect t="13975" b="28005"/>
          <a:stretch>
            <a:fillRect/>
          </a:stretch>
        </p:blipFill>
        <p:spPr>
          <a:xfrm>
            <a:off x="2743200" y="1869030"/>
            <a:ext cx="3657600" cy="14147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a:t>
            </a:r>
            <a:endParaRPr lang="en-US" dirty="0"/>
          </a:p>
        </p:txBody>
      </p:sp>
      <p:sp>
        <p:nvSpPr>
          <p:cNvPr id="3" name="Content Placeholder 2"/>
          <p:cNvSpPr>
            <a:spLocks noGrp="1"/>
          </p:cNvSpPr>
          <p:nvPr>
            <p:ph idx="1"/>
          </p:nvPr>
        </p:nvSpPr>
        <p:spPr/>
        <p:txBody>
          <a:bodyPr/>
          <a:lstStyle/>
          <a:p>
            <a:r>
              <a:rPr lang="en-US" dirty="0" smtClean="0"/>
              <a:t>Try to remake Evergreen into your old ILS</a:t>
            </a:r>
          </a:p>
          <a:p>
            <a:r>
              <a:rPr lang="en-US" dirty="0" smtClean="0"/>
              <a:t>Think you can add work without impacting timeline</a:t>
            </a:r>
          </a:p>
          <a:p>
            <a:r>
              <a:rPr lang="en-US" dirty="0" smtClean="0"/>
              <a:t>Overestimate your time commitment</a:t>
            </a:r>
          </a:p>
          <a:p>
            <a:r>
              <a:rPr lang="en-US" dirty="0" smtClean="0"/>
              <a:t>Forget to engage staff and patrons</a:t>
            </a:r>
          </a:p>
          <a:p>
            <a:r>
              <a:rPr lang="en-US" dirty="0" smtClean="0"/>
              <a:t>Muddy the water (clear communication)</a:t>
            </a:r>
          </a:p>
          <a:p>
            <a:r>
              <a:rPr lang="en-US" dirty="0" smtClean="0"/>
              <a:t>Freak out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idx="1"/>
          </p:nvPr>
        </p:nvSpPr>
        <p:spPr>
          <a:xfrm>
            <a:off x="464654" y="2060111"/>
            <a:ext cx="4680501" cy="4191646"/>
          </a:xfrm>
        </p:spPr>
        <p:txBody>
          <a:bodyPr>
            <a:normAutofit fontScale="77500" lnSpcReduction="20000"/>
          </a:bodyPr>
          <a:lstStyle/>
          <a:p>
            <a:r>
              <a:rPr lang="en-US" dirty="0" smtClean="0"/>
              <a:t>Have ONE point person on each side for communication</a:t>
            </a:r>
          </a:p>
          <a:p>
            <a:r>
              <a:rPr lang="en-US" dirty="0" smtClean="0"/>
              <a:t>Provide as much detail as possible &amp; listen</a:t>
            </a:r>
          </a:p>
          <a:p>
            <a:r>
              <a:rPr lang="en-US" dirty="0" smtClean="0"/>
              <a:t>Plan for a 25% buffer on any timeline</a:t>
            </a:r>
          </a:p>
          <a:p>
            <a:r>
              <a:rPr lang="en-US" dirty="0" smtClean="0"/>
              <a:t>Stay positive</a:t>
            </a:r>
          </a:p>
          <a:p>
            <a:r>
              <a:rPr lang="en-US" dirty="0" smtClean="0"/>
              <a:t>Keep everyone in your organization in the loop</a:t>
            </a:r>
          </a:p>
          <a:p>
            <a:r>
              <a:rPr lang="en-US" dirty="0" smtClean="0"/>
              <a:t>Have fun, this thing you’re doing is really cool!</a:t>
            </a:r>
          </a:p>
          <a:p>
            <a:r>
              <a:rPr lang="en-US" dirty="0" smtClean="0"/>
              <a:t>Have a life outside this project</a:t>
            </a:r>
          </a:p>
          <a:p>
            <a:endParaRPr lang="en-US" dirty="0"/>
          </a:p>
        </p:txBody>
      </p:sp>
      <p:pic>
        <p:nvPicPr>
          <p:cNvPr id="4" name="Picture 3"/>
          <p:cNvPicPr>
            <a:picLocks noChangeAspect="1"/>
          </p:cNvPicPr>
          <p:nvPr/>
        </p:nvPicPr>
        <p:blipFill>
          <a:blip r:embed="rId3"/>
          <a:stretch>
            <a:fillRect/>
          </a:stretch>
        </p:blipFill>
        <p:spPr>
          <a:xfrm>
            <a:off x="5145155" y="2246416"/>
            <a:ext cx="3810000" cy="381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15692" r="25325" b="22386"/>
          <a:stretch>
            <a:fillRect/>
          </a:stretch>
        </p:blipFill>
        <p:spPr>
          <a:xfrm>
            <a:off x="0" y="0"/>
            <a:ext cx="4188694" cy="3676316"/>
          </a:xfrm>
          <a:prstGeom prst="rect">
            <a:avLst/>
          </a:prstGeom>
        </p:spPr>
      </p:pic>
      <p:pic>
        <p:nvPicPr>
          <p:cNvPr id="3" name="Picture 2" descr="toby7.jpg"/>
          <p:cNvPicPr>
            <a:picLocks noChangeAspect="1"/>
          </p:cNvPicPr>
          <p:nvPr/>
        </p:nvPicPr>
        <p:blipFill>
          <a:blip r:embed="rId4"/>
          <a:srcRect l="23974"/>
          <a:stretch>
            <a:fillRect/>
          </a:stretch>
        </p:blipFill>
        <p:spPr>
          <a:xfrm>
            <a:off x="4951550" y="-3321"/>
            <a:ext cx="4192450" cy="36763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39" y="464687"/>
            <a:ext cx="7757700" cy="886968"/>
          </a:xfrm>
        </p:spPr>
        <p:txBody>
          <a:bodyPr>
            <a:normAutofit fontScale="90000"/>
          </a:bodyPr>
          <a:lstStyle/>
          <a:p>
            <a:r>
              <a:rPr lang="en-US" dirty="0" smtClean="0"/>
              <a:t>Are you ready for Evergreen?  </a:t>
            </a:r>
            <a:br>
              <a:rPr lang="en-US" dirty="0" smtClean="0"/>
            </a:br>
            <a:r>
              <a:rPr lang="en-US" dirty="0" smtClean="0"/>
              <a:t>Is Evergreen ready for you?</a:t>
            </a:r>
            <a:endParaRPr lang="en-US" dirty="0"/>
          </a:p>
        </p:txBody>
      </p:sp>
      <p:sp>
        <p:nvSpPr>
          <p:cNvPr id="3" name="Content Placeholder 2"/>
          <p:cNvSpPr>
            <a:spLocks noGrp="1"/>
          </p:cNvSpPr>
          <p:nvPr>
            <p:ph idx="1"/>
          </p:nvPr>
        </p:nvSpPr>
        <p:spPr/>
        <p:txBody>
          <a:bodyPr/>
          <a:lstStyle/>
          <a:p>
            <a:r>
              <a:rPr lang="en-US" dirty="0" smtClean="0"/>
              <a:t>Test server</a:t>
            </a:r>
          </a:p>
          <a:p>
            <a:r>
              <a:rPr lang="en-US" dirty="0" smtClean="0"/>
              <a:t>Gap analysis</a:t>
            </a:r>
          </a:p>
          <a:p>
            <a:r>
              <a:rPr lang="en-US" dirty="0" smtClean="0"/>
              <a:t>Gaps: software dependent? Workflow dependent?</a:t>
            </a:r>
          </a:p>
          <a:p>
            <a:r>
              <a:rPr lang="en-US" dirty="0" smtClean="0"/>
              <a:t>Are gaps major or minor?</a:t>
            </a:r>
          </a:p>
          <a:p>
            <a:pPr lvl="1"/>
            <a:r>
              <a:rPr lang="en-US" dirty="0" smtClean="0"/>
              <a:t>Major Gaps = large development projects</a:t>
            </a:r>
          </a:p>
          <a:p>
            <a:pPr lvl="1"/>
            <a:r>
              <a:rPr lang="en-US" dirty="0" smtClean="0"/>
              <a:t>Minor Gaps = may be development, may not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the development process</a:t>
            </a:r>
            <a:endParaRPr lang="en-US" dirty="0"/>
          </a:p>
        </p:txBody>
      </p:sp>
      <p:sp>
        <p:nvSpPr>
          <p:cNvPr id="3" name="Content Placeholder 2"/>
          <p:cNvSpPr>
            <a:spLocks noGrp="1"/>
          </p:cNvSpPr>
          <p:nvPr>
            <p:ph idx="1"/>
          </p:nvPr>
        </p:nvSpPr>
        <p:spPr/>
        <p:txBody>
          <a:bodyPr>
            <a:normAutofit/>
          </a:bodyPr>
          <a:lstStyle/>
          <a:p>
            <a:r>
              <a:rPr lang="en-US" dirty="0" smtClean="0"/>
              <a:t>We don’t have the resources to do this in house</a:t>
            </a:r>
          </a:p>
          <a:p>
            <a:r>
              <a:rPr lang="en-US" dirty="0" smtClean="0"/>
              <a:t>Let’s write a scope of work!</a:t>
            </a:r>
          </a:p>
          <a:p>
            <a:pPr lvl="1"/>
            <a:r>
              <a:rPr lang="en-US" dirty="0" smtClean="0"/>
              <a:t>Requirements</a:t>
            </a:r>
          </a:p>
          <a:p>
            <a:pPr lvl="2"/>
            <a:r>
              <a:rPr lang="en-US" dirty="0" smtClean="0"/>
              <a:t>Use case – no edge cases</a:t>
            </a:r>
          </a:p>
          <a:p>
            <a:pPr lvl="2"/>
            <a:r>
              <a:rPr lang="en-US" dirty="0" smtClean="0"/>
              <a:t>Single function</a:t>
            </a:r>
          </a:p>
          <a:p>
            <a:pPr lvl="2"/>
            <a:r>
              <a:rPr lang="en-US" dirty="0" smtClean="0"/>
              <a:t>Specificity</a:t>
            </a:r>
          </a:p>
          <a:p>
            <a:pPr lvl="1"/>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a SOW… now what?</a:t>
            </a:r>
            <a:endParaRPr lang="en-US" dirty="0"/>
          </a:p>
        </p:txBody>
      </p:sp>
      <p:sp>
        <p:nvSpPr>
          <p:cNvPr id="3" name="Content Placeholder 2"/>
          <p:cNvSpPr>
            <a:spLocks noGrp="1"/>
          </p:cNvSpPr>
          <p:nvPr>
            <p:ph idx="1"/>
          </p:nvPr>
        </p:nvSpPr>
        <p:spPr>
          <a:xfrm>
            <a:off x="422496" y="3159869"/>
            <a:ext cx="7770813" cy="3001833"/>
          </a:xfrm>
        </p:spPr>
        <p:txBody>
          <a:bodyPr/>
          <a:lstStyle/>
          <a:p>
            <a:r>
              <a:rPr lang="en-US" dirty="0" smtClean="0"/>
              <a:t>How do you find a development service?</a:t>
            </a:r>
          </a:p>
          <a:p>
            <a:pPr lvl="1"/>
            <a:r>
              <a:rPr lang="en-US" dirty="0" smtClean="0"/>
              <a:t>Engage community</a:t>
            </a:r>
          </a:p>
          <a:p>
            <a:pPr lvl="1"/>
            <a:r>
              <a:rPr lang="en-US" dirty="0" smtClean="0"/>
              <a:t>Evergreen Conference</a:t>
            </a:r>
          </a:p>
          <a:p>
            <a:pPr lvl="1"/>
            <a:r>
              <a:rPr lang="en-US" dirty="0" smtClean="0"/>
              <a:t>Look locally (other OS, </a:t>
            </a:r>
            <a:r>
              <a:rPr lang="en-US" dirty="0" err="1" smtClean="0"/>
              <a:t>GSoC</a:t>
            </a:r>
            <a:r>
              <a:rPr lang="en-US" dirty="0" smtClean="0"/>
              <a:t> participants, etc.)</a:t>
            </a:r>
          </a:p>
          <a:p>
            <a:pPr lvl="1"/>
            <a:r>
              <a:rPr lang="en-US" dirty="0" smtClean="0"/>
              <a:t>Write an RFP</a:t>
            </a:r>
          </a:p>
          <a:p>
            <a:pPr lvl="1"/>
            <a:r>
              <a:rPr lang="en-US" dirty="0" smtClean="0"/>
              <a:t>Hire a consultant</a:t>
            </a:r>
          </a:p>
          <a:p>
            <a:endParaRPr lang="en-US" dirty="0"/>
          </a:p>
        </p:txBody>
      </p:sp>
      <p:pic>
        <p:nvPicPr>
          <p:cNvPr id="4" name="Picture 3"/>
          <p:cNvPicPr>
            <a:picLocks noChangeAspect="1"/>
          </p:cNvPicPr>
          <p:nvPr/>
        </p:nvPicPr>
        <p:blipFill>
          <a:blip r:embed="rId3"/>
          <a:srcRect l="24842" t="24784" b="10689"/>
          <a:stretch>
            <a:fillRect/>
          </a:stretch>
        </p:blipFill>
        <p:spPr>
          <a:xfrm>
            <a:off x="6412223" y="814893"/>
            <a:ext cx="2313589" cy="27898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a:t>
            </a:r>
            <a:endParaRPr lang="en-US" dirty="0"/>
          </a:p>
        </p:txBody>
      </p:sp>
      <p:sp>
        <p:nvSpPr>
          <p:cNvPr id="3" name="Content Placeholder 2"/>
          <p:cNvSpPr>
            <a:spLocks noGrp="1"/>
          </p:cNvSpPr>
          <p:nvPr>
            <p:ph sz="half" idx="1"/>
          </p:nvPr>
        </p:nvSpPr>
        <p:spPr>
          <a:xfrm>
            <a:off x="685800" y="4259627"/>
            <a:ext cx="3657600" cy="2289314"/>
          </a:xfrm>
        </p:spPr>
        <p:txBody>
          <a:bodyPr>
            <a:normAutofit lnSpcReduction="10000"/>
          </a:bodyPr>
          <a:lstStyle/>
          <a:p>
            <a:r>
              <a:rPr lang="en-US" dirty="0" smtClean="0"/>
              <a:t>Specificity in:</a:t>
            </a:r>
          </a:p>
          <a:p>
            <a:pPr lvl="1"/>
            <a:r>
              <a:rPr lang="en-US" dirty="0" smtClean="0"/>
              <a:t>Hours estimates</a:t>
            </a:r>
          </a:p>
          <a:p>
            <a:pPr lvl="1"/>
            <a:r>
              <a:rPr lang="en-US" dirty="0" smtClean="0"/>
              <a:t>Costs – not to exceed costs</a:t>
            </a:r>
          </a:p>
          <a:p>
            <a:pPr lvl="1"/>
            <a:endParaRPr lang="en-US" dirty="0"/>
          </a:p>
        </p:txBody>
      </p:sp>
      <p:sp>
        <p:nvSpPr>
          <p:cNvPr id="5" name="Content Placeholder 4"/>
          <p:cNvSpPr>
            <a:spLocks noGrp="1"/>
          </p:cNvSpPr>
          <p:nvPr>
            <p:ph sz="half" idx="2"/>
          </p:nvPr>
        </p:nvSpPr>
        <p:spPr>
          <a:xfrm>
            <a:off x="4800600" y="4259627"/>
            <a:ext cx="3657600" cy="2289314"/>
          </a:xfrm>
        </p:spPr>
        <p:txBody>
          <a:bodyPr>
            <a:normAutofit lnSpcReduction="10000"/>
          </a:bodyPr>
          <a:lstStyle/>
          <a:p>
            <a:pPr lvl="1"/>
            <a:r>
              <a:rPr lang="en-US" dirty="0" smtClean="0"/>
              <a:t>Schedule of work</a:t>
            </a:r>
          </a:p>
          <a:p>
            <a:pPr lvl="2"/>
            <a:r>
              <a:rPr lang="en-US" dirty="0" smtClean="0"/>
              <a:t>Deliverables</a:t>
            </a:r>
          </a:p>
          <a:p>
            <a:pPr lvl="2"/>
            <a:r>
              <a:rPr lang="en-US" dirty="0" smtClean="0"/>
              <a:t>Milestone dates/overall timeline</a:t>
            </a:r>
          </a:p>
          <a:p>
            <a:pPr lvl="2"/>
            <a:r>
              <a:rPr lang="en-US" dirty="0" smtClean="0"/>
              <a:t>Testing</a:t>
            </a:r>
          </a:p>
          <a:p>
            <a:pPr lvl="2"/>
            <a:r>
              <a:rPr lang="en-US" dirty="0" smtClean="0"/>
              <a:t>Sign off</a:t>
            </a:r>
          </a:p>
          <a:p>
            <a:pPr lvl="2"/>
            <a:r>
              <a:rPr lang="en-US" dirty="0" smtClean="0"/>
              <a:t>Invoicing</a:t>
            </a:r>
          </a:p>
          <a:p>
            <a:endParaRPr lang="en-US" dirty="0"/>
          </a:p>
        </p:txBody>
      </p:sp>
      <p:pic>
        <p:nvPicPr>
          <p:cNvPr id="4" name="Picture 3"/>
          <p:cNvPicPr>
            <a:picLocks noChangeAspect="1"/>
          </p:cNvPicPr>
          <p:nvPr/>
        </p:nvPicPr>
        <p:blipFill>
          <a:blip r:embed="rId3"/>
          <a:stretch>
            <a:fillRect/>
          </a:stretch>
        </p:blipFill>
        <p:spPr>
          <a:xfrm>
            <a:off x="3381641" y="1888352"/>
            <a:ext cx="2837917" cy="184937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Client Thinking?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Challenges:</a:t>
            </a:r>
          </a:p>
          <a:p>
            <a:pPr lvl="1"/>
            <a:r>
              <a:rPr lang="en-US" dirty="0" smtClean="0"/>
              <a:t>Communication</a:t>
            </a:r>
          </a:p>
          <a:p>
            <a:pPr lvl="1"/>
            <a:r>
              <a:rPr lang="en-US" dirty="0" smtClean="0"/>
              <a:t>Scope creep</a:t>
            </a:r>
          </a:p>
          <a:p>
            <a:pPr lvl="1"/>
            <a:r>
              <a:rPr lang="en-US" dirty="0" smtClean="0"/>
              <a:t>Allowing realistic time for testing, providing clarifications and feedback</a:t>
            </a:r>
          </a:p>
          <a:p>
            <a:r>
              <a:rPr lang="en-US" dirty="0" smtClean="0"/>
              <a:t>Best Practices:</a:t>
            </a:r>
          </a:p>
          <a:p>
            <a:pPr lvl="1"/>
            <a:r>
              <a:rPr lang="en-US" dirty="0" smtClean="0"/>
              <a:t>Develop and maintain a clear project plan</a:t>
            </a:r>
          </a:p>
          <a:p>
            <a:pPr lvl="1"/>
            <a:r>
              <a:rPr lang="en-US" dirty="0" smtClean="0"/>
              <a:t>Identify your Subject Matter Experts, that’s your project team</a:t>
            </a:r>
          </a:p>
          <a:p>
            <a:pPr lvl="1"/>
            <a:r>
              <a:rPr lang="en-US" dirty="0" smtClean="0"/>
              <a:t>Provide real examples, use cases and mockups whenever possible</a:t>
            </a:r>
          </a:p>
          <a:p>
            <a:r>
              <a:rPr lang="en-US" dirty="0" smtClean="0"/>
              <a:t>It’s never too soon to start thinking about your go live timeline and identify dependencies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Service Provider Thinking?</a:t>
            </a:r>
            <a:endParaRPr lang="en-US" dirty="0"/>
          </a:p>
        </p:txBody>
      </p:sp>
      <p:sp>
        <p:nvSpPr>
          <p:cNvPr id="3" name="Content Placeholder 2"/>
          <p:cNvSpPr>
            <a:spLocks noGrp="1"/>
          </p:cNvSpPr>
          <p:nvPr>
            <p:ph idx="1"/>
          </p:nvPr>
        </p:nvSpPr>
        <p:spPr/>
        <p:txBody>
          <a:bodyPr/>
          <a:lstStyle/>
          <a:p>
            <a:r>
              <a:rPr lang="en-US" dirty="0" smtClean="0"/>
              <a:t>Challenges</a:t>
            </a:r>
          </a:p>
          <a:p>
            <a:pPr lvl="1"/>
            <a:r>
              <a:rPr lang="en-US" dirty="0" smtClean="0"/>
              <a:t>Multiple clients/projects competing for time</a:t>
            </a:r>
          </a:p>
          <a:p>
            <a:pPr lvl="1"/>
            <a:r>
              <a:rPr lang="en-US" dirty="0" smtClean="0"/>
              <a:t>Communication</a:t>
            </a:r>
          </a:p>
          <a:p>
            <a:pPr lvl="1"/>
            <a:r>
              <a:rPr lang="en-US" dirty="0" smtClean="0"/>
              <a:t>Use cases</a:t>
            </a:r>
          </a:p>
          <a:p>
            <a:r>
              <a:rPr lang="en-US" dirty="0" smtClean="0"/>
              <a:t>Best Practices</a:t>
            </a:r>
          </a:p>
          <a:p>
            <a:pPr lvl="1"/>
            <a:r>
              <a:rPr lang="en-US" dirty="0" smtClean="0"/>
              <a:t>1-to-1 Project managers</a:t>
            </a:r>
          </a:p>
          <a:p>
            <a:pPr lvl="1"/>
            <a:r>
              <a:rPr lang="en-US" dirty="0" smtClean="0"/>
              <a:t>Clear and *shared* objectives</a:t>
            </a:r>
          </a:p>
          <a:p>
            <a:pPr lvl="1"/>
            <a:r>
              <a:rPr lang="en-US" dirty="0" smtClean="0"/>
              <a:t>Set priorities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thick of it</a:t>
            </a:r>
            <a:endParaRPr lang="en-US" dirty="0"/>
          </a:p>
        </p:txBody>
      </p:sp>
      <p:sp>
        <p:nvSpPr>
          <p:cNvPr id="3" name="Content Placeholder 2"/>
          <p:cNvSpPr>
            <a:spLocks noGrp="1"/>
          </p:cNvSpPr>
          <p:nvPr>
            <p:ph idx="1"/>
          </p:nvPr>
        </p:nvSpPr>
        <p:spPr/>
        <p:txBody>
          <a:bodyPr/>
          <a:lstStyle/>
          <a:p>
            <a:r>
              <a:rPr lang="en-US" dirty="0" smtClean="0"/>
              <a:t>Stay focused</a:t>
            </a:r>
          </a:p>
          <a:p>
            <a:r>
              <a:rPr lang="en-US" dirty="0" smtClean="0"/>
              <a:t>Don’t let perfect be the enemy of good enough</a:t>
            </a:r>
          </a:p>
          <a:p>
            <a:r>
              <a:rPr lang="en-US" dirty="0" smtClean="0"/>
              <a:t>Resist the creep</a:t>
            </a:r>
          </a:p>
          <a:p>
            <a:r>
              <a:rPr lang="en-US" dirty="0" smtClean="0"/>
              <a:t>Look 3 weeks ahead</a:t>
            </a:r>
          </a:p>
          <a:p>
            <a:r>
              <a:rPr lang="en-US" dirty="0" smtClean="0"/>
              <a:t>No plan survives initial contact</a:t>
            </a:r>
          </a:p>
          <a:p>
            <a:r>
              <a:rPr lang="en-US" dirty="0" smtClean="0"/>
              <a:t>Be a shark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and know test will never equal production</a:t>
            </a:r>
            <a:endParaRPr lang="en-US" dirty="0"/>
          </a:p>
        </p:txBody>
      </p:sp>
      <p:sp>
        <p:nvSpPr>
          <p:cNvPr id="3" name="Content Placeholder 2"/>
          <p:cNvSpPr>
            <a:spLocks noGrp="1"/>
          </p:cNvSpPr>
          <p:nvPr>
            <p:ph idx="1"/>
          </p:nvPr>
        </p:nvSpPr>
        <p:spPr/>
        <p:txBody>
          <a:bodyPr/>
          <a:lstStyle/>
          <a:p>
            <a:r>
              <a:rPr lang="en-US" dirty="0" smtClean="0"/>
              <a:t>Create a Test Manual</a:t>
            </a:r>
          </a:p>
          <a:p>
            <a:r>
              <a:rPr lang="en-US" dirty="0" smtClean="0"/>
              <a:t>Edge cases will appear – stay on target</a:t>
            </a:r>
          </a:p>
          <a:p>
            <a:r>
              <a:rPr lang="en-US" dirty="0" smtClean="0"/>
              <a:t>Engage staff and patrons in solutions</a:t>
            </a:r>
          </a:p>
          <a:p>
            <a:pPr lvl="1"/>
            <a:r>
              <a:rPr lang="en-US" dirty="0" smtClean="0"/>
              <a:t>Builds buy-in and support</a:t>
            </a:r>
          </a:p>
          <a:p>
            <a:r>
              <a:rPr lang="en-US" dirty="0" smtClean="0"/>
              <a:t>You will need a test server for testing and training.  Period.</a:t>
            </a:r>
          </a:p>
          <a:p>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1722</TotalTime>
  <Words>582</Words>
  <Application>Microsoft Office PowerPoint</Application>
  <PresentationFormat>On-screen Show (4:3)</PresentationFormat>
  <Paragraphs>129</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Folio</vt:lpstr>
      <vt:lpstr>Softly, Softly, Catchee Monkey…</vt:lpstr>
      <vt:lpstr>Are you ready for Evergreen?   Is Evergreen ready for you?</vt:lpstr>
      <vt:lpstr>Beginning the development process</vt:lpstr>
      <vt:lpstr>We have a SOW… now what?</vt:lpstr>
      <vt:lpstr>Contract</vt:lpstr>
      <vt:lpstr>What is the Client Thinking?</vt:lpstr>
      <vt:lpstr>What is the Service Provider Thinking?</vt:lpstr>
      <vt:lpstr>In the thick of it</vt:lpstr>
      <vt:lpstr>Test and know test will never equal production</vt:lpstr>
      <vt:lpstr>Training </vt:lpstr>
      <vt:lpstr>Implementation</vt:lpstr>
      <vt:lpstr>Don’t</vt:lpstr>
      <vt:lpstr>Do</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Softly, Softly, Catchee Monkey…</dc:title>
  <dc:creator>Grace Dunbar</dc:creator>
  <cp:lastModifiedBy>Corinne</cp:lastModifiedBy>
  <cp:revision>8</cp:revision>
  <dcterms:created xsi:type="dcterms:W3CDTF">2011-06-06T15:59:35Z</dcterms:created>
  <dcterms:modified xsi:type="dcterms:W3CDTF">2011-06-07T17:36:38Z</dcterms:modified>
</cp:coreProperties>
</file>